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5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9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9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3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0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9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3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C91B0E-6A98-4E44-8738-24B7455D5876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DE05F1-3A1D-41D5-AE4B-BD40BB58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0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3E2F-BB9B-4D9E-8652-71C4603D6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External Calibrator for Hydrogen Observatories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B7ADF-BD5E-4A26-90E3-23E8F1141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129562"/>
            <a:ext cx="9440034" cy="20361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Michael Horn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5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Mentor: Dr. Danny Jacobs</a:t>
            </a:r>
            <a:endParaRPr lang="en-US" sz="2400" dirty="0">
              <a:solidFill>
                <a:schemeClr val="accent5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NASA Space Grant Symposium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April 14,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C769A3-7641-4024-9D47-00CE9EA5F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49"/>
            <a:ext cx="2276861" cy="13365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C1E2AC-A3F4-4CDD-93D8-714BC7883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76" y="4821893"/>
            <a:ext cx="1381273" cy="1846702"/>
          </a:xfrm>
          <a:prstGeom prst="rect">
            <a:avLst/>
          </a:prstGeom>
          <a:effectLst>
            <a:glow rad="25400">
              <a:schemeClr val="tx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110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63F5-1D3A-40B6-A640-124A1F61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EB8F-8FDB-43F6-9596-4FBBD567E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>
                <a:latin typeface="Candara" panose="020E0502030303020204" pitchFamily="34" charset="0"/>
              </a:rPr>
              <a:t>I would like to thank the following people for their help and support throughout this project:</a:t>
            </a:r>
          </a:p>
          <a:p>
            <a:r>
              <a:rPr lang="en-US" dirty="0">
                <a:latin typeface="Candara" panose="020E0502030303020204" pitchFamily="34" charset="0"/>
              </a:rPr>
              <a:t>Dr. Danny Jacobs</a:t>
            </a:r>
          </a:p>
          <a:p>
            <a:r>
              <a:rPr lang="en-US" dirty="0">
                <a:latin typeface="Candara" panose="020E0502030303020204" pitchFamily="34" charset="0"/>
              </a:rPr>
              <a:t>ASU/NASA Space Grant</a:t>
            </a:r>
          </a:p>
          <a:p>
            <a:r>
              <a:rPr lang="en-US" dirty="0">
                <a:latin typeface="Candara" panose="020E0502030303020204" pitchFamily="34" charset="0"/>
              </a:rPr>
              <a:t>Members of ECHO past and present</a:t>
            </a:r>
          </a:p>
          <a:p>
            <a:r>
              <a:rPr lang="en-US" dirty="0">
                <a:latin typeface="Candara" panose="020E0502030303020204" pitchFamily="34" charset="0"/>
              </a:rPr>
              <a:t>Prescott Test Dish team and ERAU</a:t>
            </a:r>
          </a:p>
          <a:p>
            <a:r>
              <a:rPr lang="en-US" dirty="0">
                <a:latin typeface="Candara" panose="020E0502030303020204" pitchFamily="34" charset="0"/>
              </a:rPr>
              <a:t>Low-Frequency Cosmology Lab (</a:t>
            </a:r>
            <a:r>
              <a:rPr lang="en-US" dirty="0" err="1">
                <a:latin typeface="Candara" panose="020E0502030303020204" pitchFamily="34" charset="0"/>
              </a:rPr>
              <a:t>LoCo</a:t>
            </a:r>
            <a:r>
              <a:rPr lang="en-US" dirty="0">
                <a:latin typeface="Candara" panose="020E0502030303020204" pitchFamily="34" charset="0"/>
              </a:rPr>
              <a:t>) at ASU</a:t>
            </a:r>
          </a:p>
          <a:p>
            <a:pPr marL="3690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36900" indent="0">
              <a:buNone/>
            </a:pPr>
            <a:r>
              <a:rPr lang="en-US" dirty="0">
                <a:latin typeface="Candara" panose="020E0502030303020204" pitchFamily="34" charset="0"/>
              </a:rPr>
              <a:t>None of this would have been possible without each of your individual contributions!</a:t>
            </a:r>
          </a:p>
        </p:txBody>
      </p:sp>
    </p:spTree>
    <p:extLst>
      <p:ext uri="{BB962C8B-B14F-4D97-AF65-F5344CB8AC3E}">
        <p14:creationId xmlns:p14="http://schemas.microsoft.com/office/powerpoint/2010/main" val="213926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47C6-CCC8-4715-A6C2-92381835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Questions</a:t>
            </a:r>
            <a:r>
              <a:rPr lang="en-US" dirty="0"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258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7D8D-EA4E-4004-B660-CD8DD557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AF90-F3B1-4FE5-8A75-B593B68E00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ECHO is a drone-mounted calibrator for radio telescopes</a:t>
            </a:r>
          </a:p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Radio telescopes are being used to study the early universe</a:t>
            </a:r>
          </a:p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Typically, telescopes use known sources in space for calibration (Sun, nearby stars)</a:t>
            </a:r>
          </a:p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ECHO provides a calibration system under full experimental control</a:t>
            </a:r>
          </a:p>
          <a:p>
            <a:endParaRPr lang="en-US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8FF251-5CC8-40A3-A5CD-9EDE80350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69" y="2211977"/>
            <a:ext cx="5650458" cy="2678317"/>
          </a:xfrm>
        </p:spPr>
      </p:pic>
    </p:spTree>
    <p:extLst>
      <p:ext uri="{BB962C8B-B14F-4D97-AF65-F5344CB8AC3E}">
        <p14:creationId xmlns:p14="http://schemas.microsoft.com/office/powerpoint/2010/main" val="361089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56AC-A514-483F-BFB7-22FE0088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HERA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DEF1D-B2CB-4E99-878A-9627B5A574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H</a:t>
            </a:r>
            <a:r>
              <a:rPr lang="en-US" dirty="0">
                <a:latin typeface="Candara" panose="020E0502030303020204" pitchFamily="34" charset="0"/>
              </a:rPr>
              <a:t>ydrogen </a:t>
            </a:r>
            <a:r>
              <a:rPr lang="en-US" b="1" dirty="0">
                <a:latin typeface="Candara" panose="020E0502030303020204" pitchFamily="34" charset="0"/>
              </a:rPr>
              <a:t>E</a:t>
            </a:r>
            <a:r>
              <a:rPr lang="en-US" dirty="0">
                <a:latin typeface="Candara" panose="020E0502030303020204" pitchFamily="34" charset="0"/>
              </a:rPr>
              <a:t>poch of </a:t>
            </a:r>
            <a:r>
              <a:rPr lang="en-US" b="1" dirty="0">
                <a:latin typeface="Candara" panose="020E0502030303020204" pitchFamily="34" charset="0"/>
              </a:rPr>
              <a:t>R</a:t>
            </a:r>
            <a:r>
              <a:rPr lang="en-US" dirty="0">
                <a:latin typeface="Candara" panose="020E0502030303020204" pitchFamily="34" charset="0"/>
              </a:rPr>
              <a:t>eionization </a:t>
            </a:r>
            <a:r>
              <a:rPr lang="en-US" b="1" dirty="0">
                <a:latin typeface="Candara" panose="020E0502030303020204" pitchFamily="34" charset="0"/>
              </a:rPr>
              <a:t>A</a:t>
            </a:r>
            <a:r>
              <a:rPr lang="en-US" dirty="0">
                <a:latin typeface="Candara" panose="020E0502030303020204" pitchFamily="34" charset="0"/>
              </a:rPr>
              <a:t>rray</a:t>
            </a:r>
            <a:endParaRPr lang="en-US" b="1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350-dish array</a:t>
            </a:r>
          </a:p>
          <a:p>
            <a:r>
              <a:rPr lang="en-US" dirty="0">
                <a:latin typeface="Candara" panose="020E0502030303020204" pitchFamily="34" charset="0"/>
              </a:rPr>
              <a:t>Each dish is 14m across and 6m tall</a:t>
            </a:r>
          </a:p>
          <a:p>
            <a:r>
              <a:rPr lang="en-US" dirty="0">
                <a:latin typeface="Candara" panose="020E0502030303020204" pitchFamily="34" charset="0"/>
              </a:rPr>
              <a:t>Based in Karoo, South Africa</a:t>
            </a:r>
          </a:p>
          <a:p>
            <a:r>
              <a:rPr lang="en-US" dirty="0">
                <a:latin typeface="Candara" panose="020E0502030303020204" pitchFamily="34" charset="0"/>
              </a:rPr>
              <a:t>Studies the early formation of stars and galaxies through Hydrogen emission</a:t>
            </a:r>
          </a:p>
          <a:p>
            <a:r>
              <a:rPr lang="en-US" dirty="0">
                <a:latin typeface="Candara" panose="020E0502030303020204" pitchFamily="34" charset="0"/>
              </a:rPr>
              <a:t>Still being built, currently up to 65 dishes</a:t>
            </a:r>
          </a:p>
          <a:p>
            <a:r>
              <a:rPr lang="en-US" dirty="0">
                <a:latin typeface="Candara" panose="020E0502030303020204" pitchFamily="34" charset="0"/>
              </a:rPr>
              <a:t>Layout designed for optimal resolution and high sensitivity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765870-765A-41A6-B9E5-D586440ACA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20612" r="-10" b="8"/>
          <a:stretch/>
        </p:blipFill>
        <p:spPr>
          <a:xfrm>
            <a:off x="6497936" y="3759213"/>
            <a:ext cx="5065712" cy="268082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06371-4CAE-4D79-A66A-25DF781AC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67" y="469098"/>
            <a:ext cx="4140681" cy="30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7FBB-26D7-4177-A747-BC799786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Prescott Test Dish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D05A8-6397-4019-89AE-7C822A4B92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Exact replica of one HERA dish</a:t>
            </a:r>
          </a:p>
          <a:p>
            <a:r>
              <a:rPr lang="en-US" dirty="0">
                <a:latin typeface="Candara" panose="020E0502030303020204" pitchFamily="34" charset="0"/>
              </a:rPr>
              <a:t>Located right on Embry-Riddle Aeronautical University’s campus in Prescott, AZ</a:t>
            </a:r>
          </a:p>
          <a:p>
            <a:r>
              <a:rPr lang="en-US" dirty="0">
                <a:latin typeface="Candara" panose="020E0502030303020204" pitchFamily="34" charset="0"/>
              </a:rPr>
              <a:t>Built by students from ASU and ERAU</a:t>
            </a:r>
          </a:p>
          <a:p>
            <a:r>
              <a:rPr lang="en-US" dirty="0">
                <a:latin typeface="Candara" panose="020E0502030303020204" pitchFamily="34" charset="0"/>
              </a:rPr>
              <a:t>Local testing dish for ECHO</a:t>
            </a:r>
          </a:p>
          <a:p>
            <a:r>
              <a:rPr lang="en-US" dirty="0">
                <a:latin typeface="Candara" panose="020E0502030303020204" pitchFamily="34" charset="0"/>
              </a:rPr>
              <a:t>Made out of common materials</a:t>
            </a:r>
          </a:p>
          <a:p>
            <a:r>
              <a:rPr lang="en-US" dirty="0">
                <a:latin typeface="Candara" panose="020E0502030303020204" pitchFamily="34" charset="0"/>
              </a:rPr>
              <a:t>Currently developing a software defined radio to examine the spectrum response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8CB30-3B3C-4F60-8019-8176EF4CFF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1861939"/>
            <a:ext cx="5065712" cy="3799284"/>
          </a:xfrm>
        </p:spPr>
      </p:pic>
    </p:spTree>
    <p:extLst>
      <p:ext uri="{BB962C8B-B14F-4D97-AF65-F5344CB8AC3E}">
        <p14:creationId xmlns:p14="http://schemas.microsoft.com/office/powerpoint/2010/main" val="199396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0D2170-2554-46DA-AFA6-E6AEC57ADE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0"/>
          <a:stretch/>
        </p:blipFill>
        <p:spPr>
          <a:xfrm>
            <a:off x="3796936" y="3429000"/>
            <a:ext cx="4598125" cy="3429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F6C428-6477-4CFE-9A1C-67B76B5958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9" y="0"/>
            <a:ext cx="10075817" cy="3318414"/>
          </a:xfrm>
        </p:spPr>
      </p:pic>
    </p:spTree>
    <p:extLst>
      <p:ext uri="{BB962C8B-B14F-4D97-AF65-F5344CB8AC3E}">
        <p14:creationId xmlns:p14="http://schemas.microsoft.com/office/powerpoint/2010/main" val="115117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C230-00F1-477C-B773-EA286464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ECHO X8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EF237-95CA-47A3-8BC6-DC2F1E8EEA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ECHO v2 used a 3D Robotics X8 octocopter</a:t>
            </a:r>
          </a:p>
          <a:p>
            <a:r>
              <a:rPr lang="en-US" dirty="0">
                <a:latin typeface="Candara" panose="020E0502030303020204" pitchFamily="34" charset="0"/>
              </a:rPr>
              <a:t>11” propellers</a:t>
            </a:r>
          </a:p>
          <a:p>
            <a:r>
              <a:rPr lang="en-US" dirty="0">
                <a:latin typeface="Candara" panose="020E0502030303020204" pitchFamily="34" charset="0"/>
              </a:rPr>
              <a:t>4S 25C 10,000mAH battery</a:t>
            </a:r>
          </a:p>
          <a:p>
            <a:r>
              <a:rPr lang="en-US" dirty="0">
                <a:latin typeface="Candara" panose="020E0502030303020204" pitchFamily="34" charset="0"/>
              </a:rPr>
              <a:t>15 minute flight-time</a:t>
            </a:r>
          </a:p>
          <a:p>
            <a:r>
              <a:rPr lang="en-US" dirty="0" err="1">
                <a:latin typeface="Candara" panose="020E0502030303020204" pitchFamily="34" charset="0"/>
              </a:rPr>
              <a:t>Pixhawk</a:t>
            </a:r>
            <a:r>
              <a:rPr lang="en-US" dirty="0">
                <a:latin typeface="Candara" panose="020E0502030303020204" pitchFamily="34" charset="0"/>
              </a:rPr>
              <a:t> autopilot for waypoint-based flight to follow a set path</a:t>
            </a:r>
          </a:p>
          <a:p>
            <a:r>
              <a:rPr lang="en-US" dirty="0">
                <a:latin typeface="Candara" panose="020E0502030303020204" pitchFamily="34" charset="0"/>
              </a:rPr>
              <a:t>GPS, communications radios, and ECHO </a:t>
            </a:r>
            <a:r>
              <a:rPr lang="en-US" dirty="0" err="1">
                <a:latin typeface="Candara" panose="020E0502030303020204" pitchFamily="34" charset="0"/>
              </a:rPr>
              <a:t>blackbox</a:t>
            </a:r>
            <a:r>
              <a:rPr lang="en-US" dirty="0">
                <a:latin typeface="Candara" panose="020E0502030303020204" pitchFamily="34" charset="0"/>
              </a:rPr>
              <a:t> (digital oscillator)</a:t>
            </a:r>
          </a:p>
          <a:p>
            <a:r>
              <a:rPr lang="en-US" dirty="0" err="1">
                <a:latin typeface="Candara" panose="020E0502030303020204" pitchFamily="34" charset="0"/>
              </a:rPr>
              <a:t>BicoLOG</a:t>
            </a:r>
            <a:r>
              <a:rPr lang="en-US" dirty="0">
                <a:latin typeface="Candara" panose="020E0502030303020204" pitchFamily="34" charset="0"/>
              </a:rPr>
              <a:t> antenna outputs signal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218B8E-09FC-4E44-9CE8-EF6E5D69E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1861939"/>
            <a:ext cx="5065712" cy="3799284"/>
          </a:xfrm>
        </p:spPr>
      </p:pic>
    </p:spTree>
    <p:extLst>
      <p:ext uri="{BB962C8B-B14F-4D97-AF65-F5344CB8AC3E}">
        <p14:creationId xmlns:p14="http://schemas.microsoft.com/office/powerpoint/2010/main" val="235680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1B71-5E5E-4F0E-8662-6532E1F9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ECHO X8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9E35B-E099-472D-829B-8969CEC4CB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Tested at National Radio Astronomy Observatory in Green Bank, WV</a:t>
            </a:r>
          </a:p>
          <a:p>
            <a:r>
              <a:rPr lang="en-US" dirty="0">
                <a:latin typeface="Candara" panose="020E0502030303020204" pitchFamily="34" charset="0"/>
              </a:rPr>
              <a:t>Results mostly match the expected beam patterns as measured by another system (ORBCOMM) and simulations</a:t>
            </a:r>
          </a:p>
          <a:p>
            <a:r>
              <a:rPr lang="en-US" dirty="0">
                <a:latin typeface="Candara" panose="020E0502030303020204" pitchFamily="34" charset="0"/>
              </a:rPr>
              <a:t>Drone wiggled as it passed through through waypoints (top figure)</a:t>
            </a:r>
          </a:p>
          <a:p>
            <a:r>
              <a:rPr lang="en-US" dirty="0">
                <a:latin typeface="Candara" panose="020E0502030303020204" pitchFamily="34" charset="0"/>
              </a:rPr>
              <a:t>Flexible antenna mount caused about 10° undesired tilt (top left panel, bottom figure)</a:t>
            </a:r>
          </a:p>
          <a:p>
            <a:r>
              <a:rPr lang="en-US" dirty="0">
                <a:latin typeface="Candara" panose="020E0502030303020204" pitchFamily="34" charset="0"/>
              </a:rPr>
              <a:t>Goal to reduce unwanted movement and increase flight time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A86F04-9A1E-418A-8D2E-764010014F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"/>
          <a:stretch/>
        </p:blipFill>
        <p:spPr>
          <a:xfrm>
            <a:off x="6930689" y="1580050"/>
            <a:ext cx="4336868" cy="259535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60637-5690-4DA6-A61D-E8493225F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>
          <a:xfrm>
            <a:off x="7193807" y="4249783"/>
            <a:ext cx="3810632" cy="24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AFBE-95E8-4924-9EC0-F65F176D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ECHO Vader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2B4F4-5BD5-496B-8513-2F1E953634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ECHO v3 will utilize a </a:t>
            </a:r>
            <a:r>
              <a:rPr lang="en-US" dirty="0" err="1">
                <a:latin typeface="Candara" panose="020E0502030303020204" pitchFamily="34" charset="0"/>
              </a:rPr>
              <a:t>SteadiDrone</a:t>
            </a:r>
            <a:r>
              <a:rPr lang="en-US" dirty="0">
                <a:latin typeface="Candara" panose="020E0502030303020204" pitchFamily="34" charset="0"/>
              </a:rPr>
              <a:t> Vader octocopter</a:t>
            </a:r>
          </a:p>
          <a:p>
            <a:r>
              <a:rPr lang="en-US" dirty="0">
                <a:latin typeface="Candara" panose="020E0502030303020204" pitchFamily="34" charset="0"/>
              </a:rPr>
              <a:t>28” propellers</a:t>
            </a:r>
          </a:p>
          <a:p>
            <a:r>
              <a:rPr lang="en-US" dirty="0">
                <a:latin typeface="Candara" panose="020E0502030303020204" pitchFamily="34" charset="0"/>
              </a:rPr>
              <a:t>5S 40C 10,000mAH batteries (4)</a:t>
            </a:r>
          </a:p>
          <a:p>
            <a:r>
              <a:rPr lang="en-US" dirty="0">
                <a:latin typeface="Candara" panose="020E0502030303020204" pitchFamily="34" charset="0"/>
              </a:rPr>
              <a:t>30+ minute flight-time</a:t>
            </a:r>
          </a:p>
          <a:p>
            <a:r>
              <a:rPr lang="en-US" dirty="0" err="1">
                <a:latin typeface="Candara" panose="020E0502030303020204" pitchFamily="34" charset="0"/>
              </a:rPr>
              <a:t>Pixhawk</a:t>
            </a:r>
            <a:r>
              <a:rPr lang="en-US" dirty="0">
                <a:latin typeface="Candara" panose="020E0502030303020204" pitchFamily="34" charset="0"/>
              </a:rPr>
              <a:t> autopilot</a:t>
            </a:r>
          </a:p>
          <a:p>
            <a:r>
              <a:rPr lang="en-US" dirty="0">
                <a:latin typeface="Candara" panose="020E0502030303020204" pitchFamily="34" charset="0"/>
              </a:rPr>
              <a:t>First flights this summer!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21E632-1C3C-4304-9129-E9C005175F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213373"/>
            <a:ext cx="5065712" cy="3096416"/>
          </a:xfrm>
        </p:spPr>
      </p:pic>
    </p:spTree>
    <p:extLst>
      <p:ext uri="{BB962C8B-B14F-4D97-AF65-F5344CB8AC3E}">
        <p14:creationId xmlns:p14="http://schemas.microsoft.com/office/powerpoint/2010/main" val="18003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990F-1605-4C02-953F-3F3583AA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ECHO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cs typeface="Arial" panose="020B0604020202020204" pitchFamily="34" charset="0"/>
              </a:rPr>
              <a:t>Chiropter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0C9F2-8716-4194-BC1A-8DA9B414D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Custom designed drone for ECHO</a:t>
            </a:r>
          </a:p>
          <a:p>
            <a:r>
              <a:rPr lang="en-US" dirty="0">
                <a:latin typeface="Candara" panose="020E0502030303020204" pitchFamily="34" charset="0"/>
              </a:rPr>
              <a:t>Current plans attempt to mimic key Vader design choices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Similar propellers, motors, batteries</a:t>
            </a:r>
          </a:p>
          <a:p>
            <a:r>
              <a:rPr lang="en-US" dirty="0">
                <a:latin typeface="Candara" panose="020E0502030303020204" pitchFamily="34" charset="0"/>
              </a:rPr>
              <a:t>Accessible mounting area for transmitter</a:t>
            </a:r>
          </a:p>
          <a:p>
            <a:r>
              <a:rPr lang="en-US" dirty="0">
                <a:latin typeface="Candara" panose="020E0502030303020204" pitchFamily="34" charset="0"/>
              </a:rPr>
              <a:t>Focus on minimizing cost to produce while upholding quality</a:t>
            </a:r>
          </a:p>
          <a:p>
            <a:r>
              <a:rPr lang="en-US" dirty="0">
                <a:latin typeface="Candara" panose="020E0502030303020204" pitchFamily="34" charset="0"/>
              </a:rPr>
              <a:t>Currently in the design phase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Selecting components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3D modeling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9459A6-D6E9-4196-8683-B1BDA3AA4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" b="6664"/>
          <a:stretch/>
        </p:blipFill>
        <p:spPr>
          <a:xfrm>
            <a:off x="6202363" y="2090057"/>
            <a:ext cx="5065712" cy="3317966"/>
          </a:xfrm>
        </p:spPr>
      </p:pic>
    </p:spTree>
    <p:extLst>
      <p:ext uri="{BB962C8B-B14F-4D97-AF65-F5344CB8AC3E}">
        <p14:creationId xmlns:p14="http://schemas.microsoft.com/office/powerpoint/2010/main" val="967979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334</TotalTime>
  <Words>417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Calisto MT</vt:lpstr>
      <vt:lpstr>Candara</vt:lpstr>
      <vt:lpstr>Trebuchet MS</vt:lpstr>
      <vt:lpstr>Wingdings 2</vt:lpstr>
      <vt:lpstr>Slate</vt:lpstr>
      <vt:lpstr>External Calibrator for Hydrogen Observatories</vt:lpstr>
      <vt:lpstr>Overview</vt:lpstr>
      <vt:lpstr>HERA</vt:lpstr>
      <vt:lpstr>Prescott Test Dish</vt:lpstr>
      <vt:lpstr>PowerPoint Presentation</vt:lpstr>
      <vt:lpstr>ECHO X8</vt:lpstr>
      <vt:lpstr>ECHO X8 Results</vt:lpstr>
      <vt:lpstr>ECHO Vader</vt:lpstr>
      <vt:lpstr>ECHO Chiropter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Calibrator for Hydrogen Observatories</dc:title>
  <dc:creator>Michael Horn (Student)</dc:creator>
  <cp:lastModifiedBy>Michael Horn (Student)</cp:lastModifiedBy>
  <cp:revision>22</cp:revision>
  <dcterms:created xsi:type="dcterms:W3CDTF">2018-03-26T20:32:39Z</dcterms:created>
  <dcterms:modified xsi:type="dcterms:W3CDTF">2018-03-29T20:45:19Z</dcterms:modified>
</cp:coreProperties>
</file>